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90" r:id="rId8"/>
    <p:sldId id="291" r:id="rId9"/>
    <p:sldId id="289" r:id="rId10"/>
    <p:sldId id="262" r:id="rId11"/>
    <p:sldId id="301" r:id="rId12"/>
    <p:sldId id="263" r:id="rId13"/>
    <p:sldId id="293" r:id="rId14"/>
    <p:sldId id="302" r:id="rId15"/>
    <p:sldId id="306" r:id="rId16"/>
    <p:sldId id="296" r:id="rId17"/>
    <p:sldId id="297" r:id="rId18"/>
    <p:sldId id="298" r:id="rId19"/>
    <p:sldId id="307" r:id="rId20"/>
    <p:sldId id="308" r:id="rId21"/>
    <p:sldId id="309" r:id="rId22"/>
    <p:sldId id="316" r:id="rId23"/>
    <p:sldId id="313" r:id="rId24"/>
    <p:sldId id="315" r:id="rId25"/>
    <p:sldId id="312" r:id="rId26"/>
    <p:sldId id="287" r:id="rId27"/>
    <p:sldId id="303" r:id="rId28"/>
    <p:sldId id="304" r:id="rId29"/>
    <p:sldId id="317" r:id="rId30"/>
    <p:sldId id="31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F8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CF0B88-41CE-4207-802F-36D84559EF5B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099E64-DB18-4A63-A0CF-31D4DED08943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55;&#1088;&#1077;&#1079;&#1077;&#1085;&#1090;&#1072;&#1094;&#1080;&#1103;%20&#1085;&#1072;&#1089;&#1082;&#1072;&#1083;&#1100;&#1085;&#1099;&#1077;.ppt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55;&#1088;&#1077;&#1079;&#1077;&#1085;&#1090;&#1072;&#1094;&#1080;&#1103;4.ppt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55;&#1088;&#1077;&#1079;&#1077;&#1085;&#1090;&#1072;&#1094;&#1080;&#1103;3.pptx" TargetMode="External"/><Relationship Id="rId2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55;&#1088;&#1077;&#1079;&#1077;&#1085;&#1090;&#1072;&#1094;&#1080;&#1103;2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48;&#1085;&#1092;&#1086;&#1088;&#1084;&#1072;&#1090;&#1080;&#1082;&#1072;%20&#1080;%20&#1048;&#1050;&#1058;.%20&#1059;&#1095;&#1077;&#1073;&#1085;&#1080;&#1082;%20&#1076;&#1083;&#1103;%205&#1082;&#1083;_&#1041;&#1086;&#1089;&#1086;&#1074;&#1072;%20&#1051;.&#1051;_2009%20-192&#1089;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48;&#1079;&#1091;&#1095;&#1072;&#1077;&#1084;%20&#1075;&#1088;&#1072;&#1092;&#1080;&#1095;&#1077;&#1089;&#1082;&#1080;&#1081;%20&#1088;&#1077;&#1076;&#1072;&#1082;&#1090;&#1086;&#1088;%20Paint%20&#1074;&#1084;&#1077;&#1089;&#1090;&#1077;%20&#1089;%20&#1053;&#1077;&#1079;&#1085;&#1072;&#1081;&#1082;&#1086;&#1081;5.pp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48;&#1079;&#1091;&#1095;&#1072;&#1077;&#1084;%20&#1075;&#1088;&#1072;&#1092;&#1080;&#1095;&#1077;&#1089;&#1082;&#1080;&#1081;%20&#1088;&#1077;&#1076;&#1072;&#1082;&#1090;&#1086;&#1088;%20Paint2.ppt" TargetMode="External"/><Relationship Id="rId2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48;&#1079;&#1091;&#1095;&#1072;&#1077;&#1084;%20&#1075;&#1088;&#1072;&#1092;&#1080;&#1095;&#1077;&#1089;&#1082;&#1080;&#1081;%20&#1088;&#1077;&#1076;&#1072;&#1082;&#1090;&#1086;&#1088;%20Paint%201.pp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48;&#1079;&#1091;&#1095;&#1072;&#1077;&#1084;%20&#1075;&#1088;&#1072;&#1092;&#1080;&#1095;&#1077;&#1089;&#1082;&#1080;&#1081;%20&#1088;&#1077;&#1076;&#1072;&#1082;&#1090;&#1086;&#1088;%20Paint4.ppt" TargetMode="External"/><Relationship Id="rId4" Type="http://schemas.openxmlformats.org/officeDocument/2006/relationships/hyperlink" Target="5%20&#1082;&#1083;&#1072;&#1089;&#1089;%20&#1086;&#1090;&#1082;&#1088;&#1099;&#1090;&#1099;&#1081;%20&#1091;&#1088;&#1086;&#1082;%20&#1087;&#1086;%20&#1080;&#1085;&#1092;&#1086;&#1088;&#1084;&#1072;&#1090;&#1080;&#1082;&#1077;/&#1048;&#1079;&#1091;&#1095;&#1072;&#1077;&#1084;%20&#1075;&#1088;&#1072;&#1092;&#1080;&#1095;&#1077;&#1089;&#1082;&#1080;&#1081;%20&#1088;&#1077;&#1076;&#1072;&#1082;&#1090;&#1086;&#1088;%20Paint3.ppt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548680"/>
            <a:ext cx="864095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/>
              <a:t>Открытый</a:t>
            </a:r>
            <a:r>
              <a:rPr lang="ru-RU" sz="6000" b="1" dirty="0"/>
              <a:t> урок  по информатике.</a:t>
            </a:r>
            <a:endParaRPr lang="ru-RU" sz="6000" dirty="0"/>
          </a:p>
          <a:p>
            <a:pPr algn="ctr"/>
            <a:r>
              <a:rPr lang="ru-RU" sz="6000" dirty="0"/>
              <a:t> 5 класс</a:t>
            </a:r>
            <a:r>
              <a:rPr lang="ru-RU" sz="6000" dirty="0" smtClean="0"/>
              <a:t>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 smtClean="0"/>
              <a:t>Учитель: </a:t>
            </a:r>
            <a:r>
              <a:rPr lang="ru-RU" sz="2400" dirty="0" err="1" smtClean="0"/>
              <a:t>Загидуллин</a:t>
            </a:r>
            <a:r>
              <a:rPr lang="ru-RU" sz="2400" dirty="0" smtClean="0"/>
              <a:t> </a:t>
            </a:r>
            <a:r>
              <a:rPr lang="ru-RU" sz="2400" dirty="0" err="1" smtClean="0"/>
              <a:t>Нурсиль</a:t>
            </a:r>
            <a:r>
              <a:rPr lang="ru-RU" sz="2400" dirty="0" smtClean="0"/>
              <a:t> </a:t>
            </a:r>
            <a:r>
              <a:rPr lang="ru-RU" sz="2400" dirty="0" err="1" smtClean="0"/>
              <a:t>Нурисламович</a:t>
            </a:r>
            <a:endParaRPr lang="ru-RU" sz="2400" dirty="0" smtClean="0"/>
          </a:p>
          <a:p>
            <a:pPr algn="ctr"/>
            <a:r>
              <a:rPr lang="ru-RU" sz="1600" dirty="0" smtClean="0"/>
              <a:t> </a:t>
            </a:r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r>
              <a:rPr lang="ru-RU" sz="2000" dirty="0" smtClean="0"/>
              <a:t>2012 год.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032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612845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b="1" dirty="0" smtClean="0">
                <a:solidFill>
                  <a:srgbClr val="FF0000"/>
                </a:solidFill>
              </a:rPr>
              <a:t>III</a:t>
            </a:r>
            <a:r>
              <a:rPr lang="ru-RU" sz="2400" b="1" dirty="0" smtClean="0">
                <a:solidFill>
                  <a:srgbClr val="FF0000"/>
                </a:solidFill>
              </a:rPr>
              <a:t>. Изучение </a:t>
            </a:r>
            <a:r>
              <a:rPr lang="ru-RU" sz="2400" b="1" dirty="0">
                <a:solidFill>
                  <a:srgbClr val="FF0000"/>
                </a:solidFill>
              </a:rPr>
              <a:t>нового материала.</a:t>
            </a:r>
            <a:endParaRPr lang="ru-RU" sz="2400" dirty="0">
              <a:solidFill>
                <a:srgbClr val="FF0000"/>
              </a:solidFill>
            </a:endParaRPr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                                                                                                  </a:t>
            </a: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     Рисунок </a:t>
            </a:r>
            <a:r>
              <a:rPr lang="ru-RU" sz="2400" dirty="0">
                <a:solidFill>
                  <a:srgbClr val="0070C0"/>
                </a:solidFill>
              </a:rPr>
              <a:t>всегда занимал очень важное место в жизни человека. Древние племена, не имевшие письменности, рассказали нам о своей жизни при помощи наскальных рисунков</a:t>
            </a:r>
            <a:r>
              <a:rPr lang="ru-RU" sz="2400" dirty="0" smtClean="0">
                <a:solidFill>
                  <a:srgbClr val="0070C0"/>
                </a:solidFill>
              </a:rPr>
              <a:t>. </a:t>
            </a:r>
            <a:r>
              <a:rPr lang="ru-RU" sz="2400" dirty="0" smtClean="0">
                <a:solidFill>
                  <a:srgbClr val="0070C0"/>
                </a:solidFill>
                <a:hlinkClick r:id="rId2" action="ppaction://hlinkpres?slideindex=1&amp;slidetitle="/>
              </a:rPr>
              <a:t>Презентация.</a:t>
            </a:r>
            <a:endParaRPr lang="ru-RU" sz="2400" dirty="0">
              <a:solidFill>
                <a:srgbClr val="0070C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     Люди </a:t>
            </a:r>
            <a:r>
              <a:rPr lang="ru-RU" sz="2400" dirty="0">
                <a:solidFill>
                  <a:srgbClr val="0070C0"/>
                </a:solidFill>
              </a:rPr>
              <a:t>в древности рисовали на любом доступном материале, поэтому  рисунки для них были очень важны. </a:t>
            </a:r>
          </a:p>
        </p:txBody>
      </p:sp>
    </p:spTree>
    <p:extLst>
      <p:ext uri="{BB962C8B-B14F-4D97-AF65-F5344CB8AC3E}">
        <p14:creationId xmlns:p14="http://schemas.microsoft.com/office/powerpoint/2010/main" val="150646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8569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    </a:t>
            </a:r>
            <a:r>
              <a:rPr lang="ru-RU" sz="2800" dirty="0" smtClean="0">
                <a:solidFill>
                  <a:srgbClr val="0070C0"/>
                </a:solidFill>
              </a:rPr>
              <a:t>А </a:t>
            </a:r>
            <a:r>
              <a:rPr lang="ru-RU" sz="2800" dirty="0">
                <a:solidFill>
                  <a:srgbClr val="0070C0"/>
                </a:solidFill>
              </a:rPr>
              <a:t>вспомните свои детские книжки? Какими они были? Почему детские книги насыщены рисунками</a:t>
            </a:r>
            <a:r>
              <a:rPr lang="ru-RU" sz="2800" dirty="0" smtClean="0">
                <a:solidFill>
                  <a:srgbClr val="0070C0"/>
                </a:solidFill>
              </a:rPr>
              <a:t>?</a:t>
            </a:r>
          </a:p>
          <a:p>
            <a:r>
              <a:rPr lang="ru-RU" sz="2800" dirty="0" smtClean="0">
                <a:solidFill>
                  <a:srgbClr val="0070C0"/>
                </a:solidFill>
                <a:hlinkClick r:id="rId2" action="ppaction://hlinkpres?slideindex=1&amp;slidetitle="/>
              </a:rPr>
              <a:t>Рисунки.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482113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(Они были очень красочными с большим количеством рисунков. Чтобы быть понятнее и интереснее).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     Верно рисунки помогают усвоить даже самый сложный материал. 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В информатике рисунки – это компьютерная графика. 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5058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6409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70C0"/>
                </a:solidFill>
              </a:rPr>
              <a:t>Что такое компьютерная графика и какие виды графики существуют нам пояснят ребята, у которых были индивидуальные сообщения. (Индивидуальные сообщения</a:t>
            </a:r>
            <a:r>
              <a:rPr lang="ru-RU" sz="2400" dirty="0" smtClean="0">
                <a:solidFill>
                  <a:srgbClr val="0070C0"/>
                </a:solidFill>
              </a:rPr>
              <a:t>).</a:t>
            </a: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Мойсеев Алексей – </a:t>
            </a:r>
            <a:r>
              <a:rPr lang="ru-RU" sz="2400" dirty="0" smtClean="0">
                <a:solidFill>
                  <a:srgbClr val="0070C0"/>
                </a:solidFill>
                <a:hlinkClick r:id="rId2" action="ppaction://hlinkpres?slideindex=1&amp;slidetitle="/>
              </a:rPr>
              <a:t>Что такое компьютерная графика?</a:t>
            </a:r>
            <a:endParaRPr lang="ru-RU" sz="2400" dirty="0" smtClean="0">
              <a:solidFill>
                <a:srgbClr val="0070C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Петрова Наталья – </a:t>
            </a:r>
            <a:r>
              <a:rPr lang="ru-RU" sz="2400" dirty="0" smtClean="0">
                <a:solidFill>
                  <a:srgbClr val="0070C0"/>
                </a:solidFill>
                <a:hlinkClick r:id="rId3" action="ppaction://hlinkpres?slideindex=1&amp;slidetitle="/>
              </a:rPr>
              <a:t>Какие виды графики существуют?</a:t>
            </a:r>
            <a:endParaRPr lang="ru-RU" sz="2400" dirty="0">
              <a:solidFill>
                <a:srgbClr val="0070C0"/>
              </a:solidFill>
            </a:endParaRPr>
          </a:p>
          <a:p>
            <a:pPr algn="just"/>
            <a:r>
              <a:rPr lang="ru-RU" sz="2400" dirty="0">
                <a:solidFill>
                  <a:srgbClr val="0070C0"/>
                </a:solidFill>
              </a:rPr>
              <a:t>Для обработки графики используется графические </a:t>
            </a:r>
            <a:r>
              <a:rPr lang="ru-RU" sz="2400" dirty="0" smtClean="0">
                <a:solidFill>
                  <a:srgbClr val="0070C0"/>
                </a:solidFill>
              </a:rPr>
              <a:t>редакторы</a:t>
            </a:r>
          </a:p>
          <a:p>
            <a:pPr algn="just"/>
            <a:endParaRPr lang="ru-RU" sz="2400" dirty="0">
              <a:solidFill>
                <a:srgbClr val="0070C0"/>
              </a:solidFill>
            </a:endParaRPr>
          </a:p>
          <a:p>
            <a:pPr algn="just"/>
            <a:r>
              <a:rPr lang="ru-RU" sz="2400" u="sng" dirty="0">
                <a:solidFill>
                  <a:srgbClr val="0070C0"/>
                </a:solidFill>
                <a:hlinkClick r:id="rId4" action="ppaction://hlinkfile"/>
              </a:rPr>
              <a:t>Работа с учебником</a:t>
            </a:r>
            <a:r>
              <a:rPr lang="ru-RU" sz="2400" dirty="0">
                <a:solidFill>
                  <a:srgbClr val="0070C0"/>
                </a:solidFill>
                <a:hlinkClick r:id="rId4" action="ppaction://hlinkfile"/>
              </a:rPr>
              <a:t> стр. 95.</a:t>
            </a:r>
            <a:r>
              <a:rPr lang="ru-RU" sz="2400" dirty="0">
                <a:solidFill>
                  <a:srgbClr val="0070C0"/>
                </a:solidFill>
              </a:rPr>
              <a:t>  Найти и озвучить понятие Графический редактор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2400" dirty="0">
              <a:solidFill>
                <a:srgbClr val="0070C0"/>
              </a:solidFill>
            </a:endParaRPr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Графический редактор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– Это </a:t>
            </a:r>
            <a:r>
              <a:rPr lang="ru-RU" sz="2400" dirty="0" smtClean="0">
                <a:solidFill>
                  <a:srgbClr val="0070C0"/>
                </a:solidFill>
              </a:rPr>
              <a:t>программа </a:t>
            </a:r>
            <a:r>
              <a:rPr lang="ru-RU" sz="2400" dirty="0">
                <a:solidFill>
                  <a:srgbClr val="0070C0"/>
                </a:solidFill>
              </a:rPr>
              <a:t>для </a:t>
            </a:r>
            <a:r>
              <a:rPr lang="ru-RU" sz="2400" dirty="0" smtClean="0">
                <a:solidFill>
                  <a:srgbClr val="0070C0"/>
                </a:solidFill>
              </a:rPr>
              <a:t>создания и редактирования графических изображений на компьютере. С помощью этой программы можно создать картинки, поздравительные открытки, рекламные объявления, приглашения, </a:t>
            </a:r>
            <a:r>
              <a:rPr lang="ru-RU" sz="2400" dirty="0">
                <a:solidFill>
                  <a:srgbClr val="0070C0"/>
                </a:solidFill>
              </a:rPr>
              <a:t>иллюстраций к докладам и других изображений.</a:t>
            </a:r>
          </a:p>
        </p:txBody>
      </p:sp>
    </p:spTree>
    <p:extLst>
      <p:ext uri="{BB962C8B-B14F-4D97-AF65-F5344CB8AC3E}">
        <p14:creationId xmlns:p14="http://schemas.microsoft.com/office/powerpoint/2010/main" val="40711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4"/>
            <a:ext cx="871296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0070C0"/>
                </a:solidFill>
              </a:rPr>
              <a:t>Простейшим средством обработки графической информации является графический редактор </a:t>
            </a:r>
            <a:r>
              <a:rPr lang="en-US" sz="2800" dirty="0">
                <a:solidFill>
                  <a:srgbClr val="0070C0"/>
                </a:solidFill>
              </a:rPr>
              <a:t>Paint</a:t>
            </a:r>
            <a:r>
              <a:rPr lang="ru-RU" sz="2800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</a:rPr>
              <a:t>Paint</a:t>
            </a:r>
            <a:r>
              <a:rPr lang="ru-RU" sz="2800" dirty="0">
                <a:solidFill>
                  <a:srgbClr val="0070C0"/>
                </a:solidFill>
              </a:rPr>
              <a:t> предназначен для работы с растровыми изображениями (состоящими из множества отдельных цветных точек - </a:t>
            </a:r>
            <a:r>
              <a:rPr lang="ru-RU" sz="2800" dirty="0">
                <a:solidFill>
                  <a:srgbClr val="0070C0"/>
                </a:solidFill>
                <a:hlinkClick r:id="rId2" action="ppaction://hlinkpres?slideindex=1&amp;slidetitle="/>
              </a:rPr>
              <a:t>пикселей</a:t>
            </a:r>
            <a:r>
              <a:rPr lang="ru-RU" sz="2800" dirty="0">
                <a:solidFill>
                  <a:srgbClr val="0070C0"/>
                </a:solidFill>
              </a:rPr>
              <a:t>), поэтому каждому рисунку отводится строго определенное место (размер), а также используется фиксированное число цветов.</a:t>
            </a:r>
            <a:r>
              <a:rPr lang="ru-RU" sz="2800" dirty="0" smtClean="0"/>
              <a:t>    </a:t>
            </a:r>
          </a:p>
          <a:p>
            <a:pPr algn="just"/>
            <a:r>
              <a:rPr lang="ru-RU" sz="2800" dirty="0" smtClean="0">
                <a:solidFill>
                  <a:srgbClr val="0070C0"/>
                </a:solidFill>
              </a:rPr>
              <a:t>Начинаем изучать графический редактор </a:t>
            </a:r>
            <a:r>
              <a:rPr lang="en-US" sz="2800" dirty="0" smtClean="0">
                <a:solidFill>
                  <a:srgbClr val="0070C0"/>
                </a:solidFill>
              </a:rPr>
              <a:t>Paint</a:t>
            </a:r>
            <a:r>
              <a:rPr lang="ru-RU" sz="2800" dirty="0" smtClean="0">
                <a:solidFill>
                  <a:srgbClr val="0070C0"/>
                </a:solidFill>
              </a:rPr>
              <a:t>, рассмотрим основные приемы работы с этой программой. </a:t>
            </a:r>
            <a:r>
              <a:rPr lang="en-US" sz="2800" dirty="0" smtClean="0">
                <a:solidFill>
                  <a:srgbClr val="0070C0"/>
                </a:solidFill>
              </a:rPr>
              <a:t>Paint</a:t>
            </a:r>
            <a:r>
              <a:rPr lang="ru-RU" sz="2800" dirty="0" smtClean="0">
                <a:solidFill>
                  <a:srgbClr val="0070C0"/>
                </a:solidFill>
              </a:rPr>
              <a:t> находится в группе программ </a:t>
            </a:r>
            <a:r>
              <a:rPr lang="ru-RU" sz="2800" i="1" dirty="0" smtClean="0">
                <a:solidFill>
                  <a:srgbClr val="FF0000"/>
                </a:solidFill>
              </a:rPr>
              <a:t>Стандартные</a:t>
            </a:r>
            <a:r>
              <a:rPr lang="ru-RU" sz="2800" i="1" dirty="0" smtClean="0">
                <a:solidFill>
                  <a:srgbClr val="0070C0"/>
                </a:solidFill>
              </a:rPr>
              <a:t>: </a:t>
            </a:r>
            <a:r>
              <a:rPr lang="ru-RU" sz="2800" i="1" dirty="0" smtClean="0">
                <a:solidFill>
                  <a:srgbClr val="FF33CC"/>
                </a:solidFill>
              </a:rPr>
              <a:t>Пуск – Программы – Стандартные – </a:t>
            </a:r>
            <a:r>
              <a:rPr lang="en-US" sz="2800" i="1" dirty="0" smtClean="0">
                <a:solidFill>
                  <a:srgbClr val="FF33CC"/>
                </a:solidFill>
              </a:rPr>
              <a:t>Paint</a:t>
            </a:r>
            <a:r>
              <a:rPr lang="ru-RU" sz="2800" i="1" dirty="0" smtClean="0">
                <a:solidFill>
                  <a:srgbClr val="FF33CC"/>
                </a:solidFill>
              </a:rPr>
              <a:t>.</a:t>
            </a:r>
            <a:r>
              <a:rPr lang="ru-RU" sz="2800" i="1" dirty="0" smtClean="0">
                <a:solidFill>
                  <a:srgbClr val="0070C0"/>
                </a:solidFill>
              </a:rPr>
              <a:t> 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2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" y="0"/>
            <a:ext cx="9148233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54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Рассмотрим окно графического редактора </a:t>
            </a:r>
            <a:r>
              <a:rPr lang="ru-RU" sz="2400" dirty="0" err="1">
                <a:solidFill>
                  <a:srgbClr val="0070C0"/>
                </a:solidFill>
              </a:rPr>
              <a:t>Paint</a:t>
            </a:r>
            <a:r>
              <a:rPr lang="ru-RU" sz="2400" dirty="0">
                <a:solidFill>
                  <a:srgbClr val="0070C0"/>
                </a:solidFill>
              </a:rPr>
              <a:t>, которое появляется сразу после загрузки программы.</a:t>
            </a:r>
          </a:p>
        </p:txBody>
      </p:sp>
      <p:pic>
        <p:nvPicPr>
          <p:cNvPr id="7171" name="Picture 3" descr="C:\Users\Нурсиль\Desktop\pa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8936"/>
            <a:ext cx="9144000" cy="57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55054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2073275" cy="327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68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729" y="332656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</a:t>
            </a:r>
            <a:r>
              <a:rPr lang="ru-RU" sz="3200" dirty="0" smtClean="0">
                <a:solidFill>
                  <a:srgbClr val="0070C0"/>
                </a:solidFill>
              </a:rPr>
              <a:t>Окно </a:t>
            </a:r>
            <a:r>
              <a:rPr lang="ru-RU" sz="3200" dirty="0">
                <a:solidFill>
                  <a:srgbClr val="0070C0"/>
                </a:solidFill>
              </a:rPr>
              <a:t>графического редактора имеет стандартные элементы: заголовок окна, строку меню, кнопки </a:t>
            </a:r>
            <a:r>
              <a:rPr lang="ru-RU" sz="3200" i="1" dirty="0">
                <a:solidFill>
                  <a:srgbClr val="FF33CC"/>
                </a:solidFill>
              </a:rPr>
              <a:t>Свернуть, Развернуть, Закрыть</a:t>
            </a:r>
            <a:r>
              <a:rPr lang="ru-RU" sz="3200" dirty="0">
                <a:solidFill>
                  <a:srgbClr val="0070C0"/>
                </a:solidFill>
              </a:rPr>
              <a:t>, строку состояния, полосы прокрутки. </a:t>
            </a:r>
            <a:endParaRPr lang="ru-RU" sz="32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3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урсиль\Desktop\pa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55776" y="1314900"/>
            <a:ext cx="1440160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70C0"/>
                </a:solidFill>
              </a:rPr>
              <a:t>заголовок окна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1403648" y="116632"/>
            <a:ext cx="1296144" cy="119826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539552" y="1455498"/>
            <a:ext cx="1512168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строка </a:t>
            </a:r>
            <a:r>
              <a:rPr lang="ru-RU" sz="2000" dirty="0">
                <a:solidFill>
                  <a:srgbClr val="FF0000"/>
                </a:solidFill>
              </a:rPr>
              <a:t>меню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1052246" y="328430"/>
            <a:ext cx="351402" cy="11354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5004048" y="1440914"/>
            <a:ext cx="1440160" cy="612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FF33CC"/>
                </a:solidFill>
              </a:rPr>
              <a:t>Свернуть</a:t>
            </a:r>
            <a:endParaRPr lang="ru-RU" sz="2000" dirty="0">
              <a:solidFill>
                <a:srgbClr val="FF33CC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6444208" y="116632"/>
            <a:ext cx="1908212" cy="1512168"/>
          </a:xfrm>
          <a:prstGeom prst="straightConnector1">
            <a:avLst/>
          </a:prstGeom>
          <a:ln w="3810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5148064" y="2348880"/>
            <a:ext cx="1656184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7030A0"/>
                </a:solidFill>
              </a:rPr>
              <a:t>Развернуть</a:t>
            </a:r>
            <a:endParaRPr lang="ru-RU" sz="2000" dirty="0">
              <a:solidFill>
                <a:srgbClr val="7030A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6660232" y="116632"/>
            <a:ext cx="1872208" cy="2232248"/>
          </a:xfrm>
          <a:prstGeom prst="straightConnector1">
            <a:avLst/>
          </a:prstGeom>
          <a:ln w="38100">
            <a:solidFill>
              <a:srgbClr val="990F8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7248458" y="1923550"/>
            <a:ext cx="1404156" cy="5438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</a:rPr>
              <a:t>Закрыть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8244408" y="116632"/>
            <a:ext cx="648072" cy="1800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494053" y="5733256"/>
            <a:ext cx="1872208" cy="6840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полосы прокрутки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6192180" y="6417332"/>
            <a:ext cx="612068" cy="44066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172400" y="2979085"/>
            <a:ext cx="964080" cy="2754171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20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2" grpId="0" animBg="1"/>
      <p:bldP spid="15" grpId="0" animBg="1"/>
      <p:bldP spid="18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70C0"/>
                </a:solidFill>
              </a:rPr>
              <a:t>Среда </a:t>
            </a:r>
            <a:r>
              <a:rPr lang="ru-RU" sz="3200" dirty="0">
                <a:solidFill>
                  <a:srgbClr val="0070C0"/>
                </a:solidFill>
              </a:rPr>
              <a:t>графического редактора состоит из рабочего поля, которое занимает основную часть окна редактора, панели инструментов, </a:t>
            </a:r>
            <a:r>
              <a:rPr lang="ru-RU" sz="3200" dirty="0" smtClean="0">
                <a:solidFill>
                  <a:srgbClr val="0070C0"/>
                </a:solidFill>
              </a:rPr>
              <a:t>палитры; меню команд для работы с файлами, печати рисунка и других операций: </a:t>
            </a:r>
            <a:r>
              <a:rPr lang="ru-RU" sz="3200" i="1" dirty="0" smtClean="0">
                <a:solidFill>
                  <a:srgbClr val="FF0000"/>
                </a:solidFill>
              </a:rPr>
              <a:t>Файл, Правка, Вид, Рисунок, Параметры, Справка</a:t>
            </a:r>
            <a:r>
              <a:rPr lang="ru-RU" sz="3200" i="1" dirty="0" smtClean="0">
                <a:solidFill>
                  <a:srgbClr val="0070C0"/>
                </a:solidFill>
              </a:rPr>
              <a:t>. </a:t>
            </a:r>
            <a:r>
              <a:rPr lang="ru-RU" sz="3200" dirty="0" smtClean="0">
                <a:solidFill>
                  <a:srgbClr val="0070C0"/>
                </a:solidFill>
              </a:rPr>
              <a:t>Эти меню содержат команды и дополнительные возможности работы с графическим редактором. Любое из меню можно открыть, щелкнув мышью на его имени.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98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урсиль\Desktop\pa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79" y="18225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004912" y="1414363"/>
            <a:ext cx="2592288" cy="8609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Панель инструментов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414363"/>
            <a:ext cx="2952328" cy="8609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Меню команд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0152" y="1414363"/>
            <a:ext cx="3024336" cy="8609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Палитра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0339685">
            <a:off x="834123" y="325401"/>
            <a:ext cx="864096" cy="123466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 rot="10800000">
            <a:off x="6515699" y="938357"/>
            <a:ext cx="504145" cy="595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Нурсиль\Pictures\9-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81007"/>
            <a:ext cx="6552300" cy="3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низ 8"/>
          <p:cNvSpPr/>
          <p:nvPr/>
        </p:nvSpPr>
        <p:spPr>
          <a:xfrm rot="9928655">
            <a:off x="3086723" y="1009893"/>
            <a:ext cx="648072" cy="6083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15337" y="3526422"/>
            <a:ext cx="2428663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Рабочая область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 rot="5400000">
            <a:off x="5921722" y="3472416"/>
            <a:ext cx="576064" cy="16201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3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9" grpId="0" animBg="1"/>
      <p:bldP spid="4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Тема:</a:t>
            </a:r>
            <a:r>
              <a:rPr lang="ru-RU" sz="4400" dirty="0">
                <a:solidFill>
                  <a:srgbClr val="FF0000"/>
                </a:solidFill>
              </a:rPr>
              <a:t>  «Компьютерная графика. Графический редактор </a:t>
            </a:r>
            <a:r>
              <a:rPr lang="en-US" sz="4400" dirty="0">
                <a:solidFill>
                  <a:srgbClr val="FF0000"/>
                </a:solidFill>
              </a:rPr>
              <a:t>Paint</a:t>
            </a:r>
            <a:r>
              <a:rPr lang="ru-RU" sz="4400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endParaRPr lang="ru-RU" sz="4400" dirty="0">
              <a:solidFill>
                <a:srgbClr val="FF0000"/>
              </a:solidFill>
            </a:endParaRPr>
          </a:p>
          <a:p>
            <a:pPr algn="ctr"/>
            <a:endParaRPr lang="ru-RU" sz="4400" dirty="0">
              <a:solidFill>
                <a:srgbClr val="FF0000"/>
              </a:solidFill>
            </a:endParaRPr>
          </a:p>
          <a:p>
            <a:r>
              <a:rPr lang="ru-RU" sz="4400" b="1" dirty="0">
                <a:solidFill>
                  <a:srgbClr val="0070C0"/>
                </a:solidFill>
              </a:rPr>
              <a:t>УМК:</a:t>
            </a:r>
            <a:r>
              <a:rPr lang="ru-RU" sz="4400" dirty="0">
                <a:solidFill>
                  <a:srgbClr val="0070C0"/>
                </a:solidFill>
              </a:rPr>
              <a:t> Л. </a:t>
            </a:r>
            <a:r>
              <a:rPr lang="ru-RU" sz="4400" dirty="0" err="1">
                <a:solidFill>
                  <a:srgbClr val="0070C0"/>
                </a:solidFill>
              </a:rPr>
              <a:t>Босова</a:t>
            </a:r>
            <a:r>
              <a:rPr lang="ru-RU" sz="4400" dirty="0">
                <a:solidFill>
                  <a:srgbClr val="0070C0"/>
                </a:solidFill>
              </a:rPr>
              <a:t>. Информатика </a:t>
            </a:r>
            <a:endParaRPr lang="ru-RU" sz="4400" dirty="0" smtClean="0">
              <a:solidFill>
                <a:srgbClr val="0070C0"/>
              </a:solidFill>
            </a:endParaRPr>
          </a:p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5 </a:t>
            </a:r>
            <a:r>
              <a:rPr lang="ru-RU" sz="4400" dirty="0">
                <a:solidFill>
                  <a:srgbClr val="0070C0"/>
                </a:solidFill>
              </a:rPr>
              <a:t>класс. Москва. </a:t>
            </a:r>
            <a:r>
              <a:rPr lang="ru-RU" sz="4400" dirty="0" smtClean="0">
                <a:solidFill>
                  <a:srgbClr val="0070C0"/>
                </a:solidFill>
              </a:rPr>
              <a:t>Бином</a:t>
            </a:r>
            <a:r>
              <a:rPr lang="ru-RU" sz="4400" dirty="0">
                <a:solidFill>
                  <a:srgbClr val="0070C0"/>
                </a:solidFill>
              </a:rPr>
              <a:t>. Лаборатория знаний, </a:t>
            </a:r>
            <a:r>
              <a:rPr lang="ru-RU" sz="4400" dirty="0" smtClean="0">
                <a:solidFill>
                  <a:srgbClr val="0070C0"/>
                </a:solidFill>
              </a:rPr>
              <a:t>2012г</a:t>
            </a:r>
            <a:r>
              <a:rPr lang="ru-RU" sz="44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17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3131839" cy="298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268" y="-72835"/>
            <a:ext cx="6767513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7359"/>
            <a:ext cx="3917388" cy="520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1762125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46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урсиль\Desktop\cveta_pa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372" y="3410599"/>
            <a:ext cx="5822766" cy="150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800" y="27269"/>
            <a:ext cx="5317684" cy="14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0658"/>
            <a:ext cx="3786187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684637" y="1758395"/>
            <a:ext cx="4091733" cy="1637783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Цвет 1 (основной цвет)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Щелкните здесь и выберите цвет на цветовой палитре. Этот цвет используется для карандаша и кистей, а также для контуров фигур.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2576661" y="3861048"/>
            <a:ext cx="1257241" cy="1314146"/>
          </a:xfrm>
          <a:prstGeom prst="straightConnector1">
            <a:avLst/>
          </a:prstGeom>
          <a:ln w="889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874975" y="5175194"/>
            <a:ext cx="5328592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Цвет 2 (цвет фона)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Щелкните здесь и выберите цвет на цветовой палитре. Этот цвет используется для ластика, а также для заливки фигур.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447" y="1107739"/>
            <a:ext cx="1762125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6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FF0000"/>
                </a:solidFill>
              </a:rPr>
              <a:t>Физминутка</a:t>
            </a:r>
            <a:r>
              <a:rPr lang="ru-RU" sz="3200" dirty="0">
                <a:solidFill>
                  <a:srgbClr val="FF0000"/>
                </a:solidFill>
              </a:rPr>
              <a:t>. </a:t>
            </a:r>
          </a:p>
          <a:p>
            <a:r>
              <a:rPr lang="ru-RU" sz="2400" dirty="0">
                <a:solidFill>
                  <a:srgbClr val="0070C0"/>
                </a:solidFill>
              </a:rPr>
              <a:t>МЫ УСТАЛИ, ЗАСИДЕЛИСЬ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Мы устали, засиделись,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Нам размяться захотелось.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Отложили мы тетрадки,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Приступили мы к зарядке (Одна рука вверх, другая вниз, рывками менять руки)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То на стену посмотрели,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То в окошко поглядели.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Вправо, влево, поворот,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 А потом наоборот	              (Повороты корпусом)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Приседанья начинаем,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 Ноги до конца сгибаем.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Вверх и вниз, вверх и вниз,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Приседать не торопись!	 Приседания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И в последний раз присели, А теперь за парты сели.	 Дети садятся на свои места</a:t>
            </a:r>
          </a:p>
        </p:txBody>
      </p:sp>
    </p:spTree>
    <p:extLst>
      <p:ext uri="{BB962C8B-B14F-4D97-AF65-F5344CB8AC3E}">
        <p14:creationId xmlns:p14="http://schemas.microsoft.com/office/powerpoint/2010/main" val="353734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972" y="181098"/>
            <a:ext cx="8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</a:rPr>
              <a:t>В дальнейшем мы с Вами будем рассматривать, как можно создавать рисунок используя готовые фигуры в панели инструментов. Для </a:t>
            </a:r>
            <a:r>
              <a:rPr lang="ru-RU" dirty="0">
                <a:solidFill>
                  <a:srgbClr val="0070C0"/>
                </a:solidFill>
              </a:rPr>
              <a:t>рисования </a:t>
            </a:r>
            <a:r>
              <a:rPr lang="ru-RU" dirty="0" smtClean="0">
                <a:solidFill>
                  <a:srgbClr val="0070C0"/>
                </a:solidFill>
              </a:rPr>
              <a:t>используются </a:t>
            </a:r>
            <a:r>
              <a:rPr lang="ru-RU" dirty="0">
                <a:solidFill>
                  <a:srgbClr val="0070C0"/>
                </a:solidFill>
              </a:rPr>
              <a:t>следующие инструменты: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Прямая, </a:t>
            </a:r>
            <a:r>
              <a:rPr lang="ru-RU" dirty="0" smtClean="0">
                <a:solidFill>
                  <a:srgbClr val="0070C0"/>
                </a:solidFill>
              </a:rPr>
              <a:t>Кривая, Эллипс, </a:t>
            </a:r>
            <a:r>
              <a:rPr lang="ru-RU" dirty="0">
                <a:solidFill>
                  <a:srgbClr val="0070C0"/>
                </a:solidFill>
              </a:rPr>
              <a:t>Прямоугольник</a:t>
            </a:r>
            <a:r>
              <a:rPr lang="ru-RU" dirty="0" smtClean="0">
                <a:solidFill>
                  <a:srgbClr val="0070C0"/>
                </a:solidFill>
              </a:rPr>
              <a:t>, Треугольник, </a:t>
            </a:r>
            <a:r>
              <a:rPr lang="ru-RU" dirty="0">
                <a:solidFill>
                  <a:srgbClr val="0070C0"/>
                </a:solidFill>
              </a:rPr>
              <a:t>Скругленный прямоугольник, </a:t>
            </a:r>
            <a:r>
              <a:rPr lang="ru-RU" dirty="0" smtClean="0">
                <a:solidFill>
                  <a:srgbClr val="0070C0"/>
                </a:solidFill>
              </a:rPr>
              <a:t>Многоугольник</a:t>
            </a:r>
            <a:r>
              <a:rPr lang="ru-RU" dirty="0">
                <a:solidFill>
                  <a:srgbClr val="0070C0"/>
                </a:solidFill>
              </a:rPr>
              <a:t>.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67760" y="1758961"/>
            <a:ext cx="1247684" cy="5760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Эллипс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56613" y="1758961"/>
            <a:ext cx="1800200" cy="6037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Прямоугольник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61886" y="5154777"/>
            <a:ext cx="1950899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Скругленный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прямоугольник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422" y="1773271"/>
            <a:ext cx="2160240" cy="5760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Прямая линия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42687" y="5154777"/>
            <a:ext cx="2052227" cy="6510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Многоугольник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39752" y="1735776"/>
            <a:ext cx="2160240" cy="6510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Кривая</a:t>
            </a:r>
          </a:p>
        </p:txBody>
      </p:sp>
      <p:pic>
        <p:nvPicPr>
          <p:cNvPr id="3074" name="Picture 2" descr="C:\Users\Нурсиль\Desktop\paint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019423"/>
            <a:ext cx="8111846" cy="177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V="1">
            <a:off x="2339752" y="2386829"/>
            <a:ext cx="648072" cy="898155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275856" y="3284984"/>
            <a:ext cx="2015746" cy="1869793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156176" y="3284984"/>
            <a:ext cx="620635" cy="1869793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283968" y="2335025"/>
            <a:ext cx="2492843" cy="805943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275856" y="2335025"/>
            <a:ext cx="1728192" cy="805943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flipH="1" flipV="1">
            <a:off x="899592" y="2348880"/>
            <a:ext cx="216950" cy="936104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7304856" y="2459983"/>
            <a:ext cx="1835696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Треугольник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7092280" y="3019423"/>
            <a:ext cx="402634" cy="265561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97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85698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</a:rPr>
              <a:t>      Инструменты </a:t>
            </a:r>
            <a:r>
              <a:rPr lang="ru-RU" dirty="0">
                <a:solidFill>
                  <a:srgbClr val="0070C0"/>
                </a:solidFill>
              </a:rPr>
              <a:t>из Панели инструментов позволяют рисовать различные геометрические фигуры, закрашивать области рисунка, выделять графические элементы, вписывать текст, проводить линии определенной толщины, корректировать </a:t>
            </a:r>
            <a:r>
              <a:rPr lang="ru-RU" dirty="0" smtClean="0">
                <a:solidFill>
                  <a:srgbClr val="0070C0"/>
                </a:solidFill>
              </a:rPr>
              <a:t>изображение </a:t>
            </a:r>
            <a:r>
              <a:rPr lang="ru-RU" dirty="0">
                <a:solidFill>
                  <a:srgbClr val="0070C0"/>
                </a:solidFill>
              </a:rPr>
              <a:t>и многое другое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        Карандаш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- позволяет провести линию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Линия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>
                <a:solidFill>
                  <a:srgbClr val="0070C0"/>
                </a:solidFill>
              </a:rPr>
              <a:t>используется для построения прямых линий методом протягивания. Если при построении удерживать нажатой клавишу </a:t>
            </a:r>
            <a:r>
              <a:rPr lang="ru-RU" dirty="0" err="1">
                <a:solidFill>
                  <a:srgbClr val="0070C0"/>
                </a:solidFill>
              </a:rPr>
              <a:t>Shift</a:t>
            </a:r>
            <a:r>
              <a:rPr lang="ru-RU" dirty="0">
                <a:solidFill>
                  <a:srgbClr val="0070C0"/>
                </a:solidFill>
              </a:rPr>
              <a:t>, то линии будут горизонтальные, вертикальны или направленные под углом 45</a:t>
            </a:r>
            <a:r>
              <a:rPr lang="ru-RU" baseline="30000" dirty="0">
                <a:solidFill>
                  <a:srgbClr val="0070C0"/>
                </a:solidFill>
              </a:rPr>
              <a:t>0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Кривая</a:t>
            </a:r>
            <a:r>
              <a:rPr lang="ru-RU" dirty="0"/>
              <a:t> – </a:t>
            </a:r>
            <a:r>
              <a:rPr lang="ru-RU" dirty="0">
                <a:solidFill>
                  <a:srgbClr val="0070C0"/>
                </a:solidFill>
              </a:rPr>
              <a:t>строит кривую линию в три приема: вначале строится прямая линия, а затем задается изгиб. Чтобы нарисовать прямую линию, протащите указатель мыши по области рисования. Для задания изгиба установите указатель мыши по одну из сторон прямой вершину дуги, нажмите кнопку мыши и протяните, а затем измените кривизну дуги, перетаскивая указатель в другом направлении.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Эллипс</a:t>
            </a:r>
            <a:r>
              <a:rPr lang="ru-RU" dirty="0"/>
              <a:t> </a:t>
            </a:r>
            <a:r>
              <a:rPr lang="ru-RU" dirty="0">
                <a:solidFill>
                  <a:srgbClr val="0070C0"/>
                </a:solidFill>
              </a:rPr>
              <a:t>- для создания эллипса протащите указатель по диагонали эллипса. Чтобы нарисовать круг, удерживайте нажатой клавишу </a:t>
            </a:r>
            <a:r>
              <a:rPr lang="ru-RU" dirty="0" err="1">
                <a:solidFill>
                  <a:srgbClr val="0070C0"/>
                </a:solidFill>
              </a:rPr>
              <a:t>Shift</a:t>
            </a:r>
            <a:r>
              <a:rPr lang="ru-RU" dirty="0">
                <a:solidFill>
                  <a:srgbClr val="0070C0"/>
                </a:solidFill>
              </a:rPr>
              <a:t> при перетаскивании указателя.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Прямоугольник</a:t>
            </a:r>
            <a:r>
              <a:rPr lang="ru-RU" dirty="0"/>
              <a:t> - </a:t>
            </a:r>
            <a:r>
              <a:rPr lang="ru-RU" dirty="0">
                <a:solidFill>
                  <a:srgbClr val="0070C0"/>
                </a:solidFill>
              </a:rPr>
              <a:t>для создания прямоугольника протащите указатель по диагонали создаваемого прямоугольника. Для создания квадрата перетаскивайте указатель, удерживая нажатой клавишу </a:t>
            </a:r>
            <a:r>
              <a:rPr lang="ru-RU" dirty="0" err="1">
                <a:solidFill>
                  <a:srgbClr val="0070C0"/>
                </a:solidFill>
              </a:rPr>
              <a:t>Shift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Скругленный прямоугольник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>
                <a:solidFill>
                  <a:srgbClr val="0070C0"/>
                </a:solidFill>
              </a:rPr>
              <a:t>строится так же, как и обычный прямоугольник.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Заливка</a:t>
            </a:r>
            <a:r>
              <a:rPr lang="ru-RU" dirty="0">
                <a:solidFill>
                  <a:srgbClr val="0070C0"/>
                </a:solidFill>
              </a:rPr>
              <a:t> – используется для заливки замкнутых областей. Если щелкнуть внутри замкнутой области, для которой требуется выполнить заливку, левой кнопкой мыши, она зальется цветом основного цвета, правой – фоновым цветом. </a:t>
            </a:r>
          </a:p>
          <a:p>
            <a:pPr algn="just"/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Нурсиль\Desktop\paint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9" y="1484784"/>
            <a:ext cx="417851" cy="35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6271"/>
            <a:ext cx="90364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    Мы </a:t>
            </a:r>
            <a:r>
              <a:rPr lang="ru-RU" sz="2800" dirty="0">
                <a:solidFill>
                  <a:srgbClr val="FF0000"/>
                </a:solidFill>
              </a:rPr>
              <a:t>полетим в космическое путешествие </a:t>
            </a:r>
            <a:r>
              <a:rPr lang="ru-RU" sz="2800" dirty="0" smtClean="0">
                <a:solidFill>
                  <a:srgbClr val="FF0000"/>
                </a:solidFill>
              </a:rPr>
              <a:t>в страну «Практическое задание» в случае ваших правильных ответов на вопросы:</a:t>
            </a:r>
          </a:p>
          <a:p>
            <a:pPr marL="514350" indent="-514350" algn="just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hlinkClick r:id="rId2" action="ppaction://hlinkpres?slideindex=1&amp;slidetitle="/>
              </a:rPr>
              <a:t>Пр1</a:t>
            </a:r>
            <a:endParaRPr lang="ru-RU" sz="2800" dirty="0">
              <a:solidFill>
                <a:srgbClr val="FF000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hlinkClick r:id="rId3" action="ppaction://hlinkpres?slideindex=1&amp;slidetitle="/>
              </a:rPr>
              <a:t>Пр2 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hlinkClick r:id="rId4" action="ppaction://hlinkpres?slideindex=1&amp;slidetitle="/>
              </a:rPr>
              <a:t>Пр3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hlinkClick r:id="rId5" action="ppaction://hlinkpres?slideindex=1&amp;slidetitle="/>
              </a:rPr>
              <a:t>Пр4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2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27462"/>
            <a:ext cx="7740352" cy="303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764704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Практическая работа №</a:t>
            </a:r>
            <a:r>
              <a:rPr lang="ru-RU" sz="4400" dirty="0" smtClean="0">
                <a:solidFill>
                  <a:srgbClr val="FF0000"/>
                </a:solidFill>
              </a:rPr>
              <a:t>1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060848"/>
            <a:ext cx="86764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  <a:cs typeface="Arial" charset="0"/>
              </a:rPr>
              <a:t>Нарисуйте</a:t>
            </a:r>
            <a:r>
              <a:rPr lang="ru-RU" sz="2400" dirty="0" smtClean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cs typeface="Arial" charset="0"/>
              </a:rPr>
              <a:t>гусеницу</a:t>
            </a:r>
            <a:r>
              <a:rPr lang="ru-RU" sz="24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70C0"/>
                </a:solidFill>
                <a:cs typeface="Arial" charset="0"/>
              </a:rPr>
              <a:t>Примените</a:t>
            </a:r>
            <a:r>
              <a:rPr lang="ru-RU" sz="2400" dirty="0" smtClean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cs typeface="Arial" charset="0"/>
              </a:rPr>
              <a:t>собственное</a:t>
            </a:r>
            <a:r>
              <a:rPr lang="ru-RU" sz="24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cs typeface="Arial" charset="0"/>
              </a:rPr>
              <a:t>цветовое</a:t>
            </a:r>
            <a:r>
              <a:rPr lang="ru-RU" sz="24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cs typeface="Arial" charset="0"/>
              </a:rPr>
              <a:t>оформление</a:t>
            </a:r>
            <a:r>
              <a:rPr lang="ru-RU" sz="24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. </a:t>
            </a:r>
            <a:r>
              <a:rPr lang="ru-RU" sz="2400" dirty="0">
                <a:solidFill>
                  <a:srgbClr val="0070C0"/>
                </a:solidFill>
                <a:cs typeface="Arial" charset="0"/>
              </a:rPr>
              <a:t>Подпишите</a:t>
            </a:r>
            <a:r>
              <a:rPr lang="ru-RU" sz="24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cs typeface="Arial" charset="0"/>
              </a:rPr>
              <a:t>рисунок</a:t>
            </a:r>
            <a:r>
              <a:rPr lang="ru-RU" sz="24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0070C0"/>
              </a:solidFill>
              <a:cs typeface="Arial" charset="0"/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8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6437"/>
            <a:ext cx="5578425" cy="446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76672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Практическая работа №2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268760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Нарисуйте цветок.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4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451" y="1847512"/>
            <a:ext cx="4975225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54868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Практическая Работа №3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4284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Нарисуйте снеговика.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6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620688"/>
            <a:ext cx="748883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Домашнее задание.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70C0"/>
                </a:solidFill>
              </a:rPr>
              <a:t>§ 2.10 отв. </a:t>
            </a:r>
            <a:r>
              <a:rPr lang="ru-RU" sz="2800" dirty="0">
                <a:solidFill>
                  <a:srgbClr val="0070C0"/>
                </a:solidFill>
              </a:rPr>
              <a:t>н</a:t>
            </a:r>
            <a:r>
              <a:rPr lang="ru-RU" sz="2800" dirty="0" smtClean="0">
                <a:solidFill>
                  <a:srgbClr val="0070C0"/>
                </a:solidFill>
              </a:rPr>
              <a:t>а вопросы.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70C0"/>
                </a:solidFill>
              </a:rPr>
              <a:t>Разгадывать кроссворд.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70C0"/>
                </a:solidFill>
              </a:rPr>
              <a:t>Докончить практическое задание.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1261641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88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rgbClr val="FF0000"/>
                </a:solidFill>
              </a:rPr>
              <a:t>Цели: </a:t>
            </a:r>
            <a:endParaRPr lang="ru-RU" sz="4000" dirty="0">
              <a:solidFill>
                <a:srgbClr val="FF0000"/>
              </a:solidFill>
            </a:endParaRPr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Образовательная: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70C0"/>
                </a:solidFill>
              </a:rPr>
              <a:t>Помочь учащимся получить представление о видах графических изображений, акцентировать внимание на графических возможностях компьютера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Воспитательная: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70C0"/>
                </a:solidFill>
              </a:rPr>
              <a:t>Способствовать воспитанию информационной культуры учащихся, внимательности, дисциплинированности, усидчивости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Развивающая:</a:t>
            </a:r>
            <a:r>
              <a:rPr lang="ru-RU" sz="2400" b="1" dirty="0"/>
              <a:t> </a:t>
            </a:r>
            <a:r>
              <a:rPr lang="ru-RU" sz="2400" dirty="0">
                <a:solidFill>
                  <a:srgbClr val="0070C0"/>
                </a:solidFill>
              </a:rPr>
              <a:t>Развивать познавательный интерес, навыки самоконтроля и оценки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31356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58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Оборудование: </a:t>
            </a:r>
            <a:r>
              <a:rPr lang="ru-RU" sz="2400" dirty="0">
                <a:solidFill>
                  <a:srgbClr val="0070C0"/>
                </a:solidFill>
              </a:rPr>
              <a:t>компьютеры, интерактивная доска, буклеты для самоконтроля, учебник, </a:t>
            </a:r>
            <a:r>
              <a:rPr lang="ru-RU" sz="2400" dirty="0" smtClean="0">
                <a:solidFill>
                  <a:srgbClr val="0070C0"/>
                </a:solidFill>
              </a:rPr>
              <a:t>тетрадь.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397675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План урока:                </a:t>
            </a:r>
            <a:r>
              <a:rPr lang="ru-RU" sz="3200" b="1" dirty="0">
                <a:solidFill>
                  <a:srgbClr val="0070C0"/>
                </a:solidFill>
              </a:rPr>
              <a:t>                                                                                                                     </a:t>
            </a:r>
            <a:r>
              <a:rPr lang="en-US" sz="3200" dirty="0">
                <a:solidFill>
                  <a:srgbClr val="0070C0"/>
                </a:solidFill>
              </a:rPr>
              <a:t>I</a:t>
            </a:r>
            <a:r>
              <a:rPr lang="ru-RU" sz="3200" dirty="0">
                <a:solidFill>
                  <a:srgbClr val="0070C0"/>
                </a:solidFill>
              </a:rPr>
              <a:t>.     Орг. момент                                                                                                                                       </a:t>
            </a:r>
            <a:r>
              <a:rPr lang="en-US" sz="3200" dirty="0">
                <a:solidFill>
                  <a:srgbClr val="0070C0"/>
                </a:solidFill>
              </a:rPr>
              <a:t>II</a:t>
            </a:r>
            <a:r>
              <a:rPr lang="ru-RU" sz="3200" dirty="0">
                <a:solidFill>
                  <a:srgbClr val="0070C0"/>
                </a:solidFill>
              </a:rPr>
              <a:t>.   Актуализация знаний                                                                                                                      </a:t>
            </a:r>
            <a:r>
              <a:rPr lang="en-US" sz="3200" dirty="0">
                <a:solidFill>
                  <a:srgbClr val="0070C0"/>
                </a:solidFill>
              </a:rPr>
              <a:t>III</a:t>
            </a:r>
            <a:r>
              <a:rPr lang="ru-RU" sz="3200" dirty="0">
                <a:solidFill>
                  <a:srgbClr val="0070C0"/>
                </a:solidFill>
              </a:rPr>
              <a:t>.  Изучение нового материала                                                                                                        </a:t>
            </a:r>
            <a:r>
              <a:rPr lang="en-US" sz="3200" dirty="0">
                <a:solidFill>
                  <a:srgbClr val="0070C0"/>
                </a:solidFill>
              </a:rPr>
              <a:t>IV</a:t>
            </a:r>
            <a:r>
              <a:rPr lang="ru-RU" sz="3200" dirty="0">
                <a:solidFill>
                  <a:srgbClr val="0070C0"/>
                </a:solidFill>
              </a:rPr>
              <a:t>.  Практическая работа                                                                                                                      </a:t>
            </a:r>
            <a:r>
              <a:rPr lang="en-US" sz="3200" dirty="0">
                <a:solidFill>
                  <a:srgbClr val="0070C0"/>
                </a:solidFill>
              </a:rPr>
              <a:t>V</a:t>
            </a:r>
            <a:r>
              <a:rPr lang="ru-RU" sz="3200" dirty="0">
                <a:solidFill>
                  <a:srgbClr val="0070C0"/>
                </a:solidFill>
              </a:rPr>
              <a:t>.   Закрепление изученного материала.                                                                                                                 </a:t>
            </a:r>
            <a:r>
              <a:rPr lang="en-US" sz="3200" dirty="0">
                <a:solidFill>
                  <a:srgbClr val="0070C0"/>
                </a:solidFill>
              </a:rPr>
              <a:t>VI</a:t>
            </a:r>
            <a:r>
              <a:rPr lang="ru-RU" sz="3200" dirty="0">
                <a:solidFill>
                  <a:srgbClr val="0070C0"/>
                </a:solidFill>
              </a:rPr>
              <a:t>.  Итог урока.</a:t>
            </a:r>
          </a:p>
        </p:txBody>
      </p:sp>
    </p:spTree>
    <p:extLst>
      <p:ext uri="{BB962C8B-B14F-4D97-AF65-F5344CB8AC3E}">
        <p14:creationId xmlns:p14="http://schemas.microsoft.com/office/powerpoint/2010/main" val="378133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</a:rPr>
              <a:t>. Организационный  </a:t>
            </a:r>
            <a:r>
              <a:rPr lang="ru-RU" sz="2400" b="1" dirty="0">
                <a:solidFill>
                  <a:srgbClr val="FF0000"/>
                </a:solidFill>
              </a:rPr>
              <a:t>момент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lvl="0"/>
            <a:endParaRPr lang="ru-RU" sz="2400" dirty="0">
              <a:solidFill>
                <a:srgbClr val="FF0000"/>
              </a:solidFill>
            </a:endParaRPr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Тема нашего урока: </a:t>
            </a:r>
            <a:r>
              <a:rPr lang="ru-RU" sz="2400" dirty="0">
                <a:solidFill>
                  <a:srgbClr val="0070C0"/>
                </a:solidFill>
              </a:rPr>
              <a:t>«Компьютерная графика. Графический редактор </a:t>
            </a:r>
            <a:r>
              <a:rPr lang="en-US" sz="2400" dirty="0">
                <a:solidFill>
                  <a:srgbClr val="0070C0"/>
                </a:solidFill>
              </a:rPr>
              <a:t>Paint</a:t>
            </a:r>
            <a:r>
              <a:rPr lang="ru-RU" sz="2400" dirty="0">
                <a:solidFill>
                  <a:srgbClr val="0070C0"/>
                </a:solidFill>
              </a:rPr>
              <a:t>»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</a:rPr>
              <a:t> </a:t>
            </a:r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Наша задача. </a:t>
            </a:r>
            <a:r>
              <a:rPr lang="ru-RU" sz="2400" dirty="0">
                <a:solidFill>
                  <a:srgbClr val="0070C0"/>
                </a:solidFill>
              </a:rPr>
              <a:t>Познакомиться с видами графических изображений. Изучить возможности графического редактора </a:t>
            </a:r>
            <a:r>
              <a:rPr lang="en-US" sz="2400" dirty="0">
                <a:solidFill>
                  <a:srgbClr val="0070C0"/>
                </a:solidFill>
              </a:rPr>
              <a:t>Paint</a:t>
            </a:r>
            <a:r>
              <a:rPr lang="ru-RU" sz="2400" dirty="0">
                <a:solidFill>
                  <a:srgbClr val="0070C0"/>
                </a:solidFill>
              </a:rPr>
              <a:t>. </a:t>
            </a:r>
            <a:r>
              <a:rPr lang="ru-RU" sz="2400" dirty="0" smtClean="0">
                <a:solidFill>
                  <a:srgbClr val="0070C0"/>
                </a:solidFill>
              </a:rPr>
              <a:t>Выполнить рисунок</a:t>
            </a:r>
            <a:r>
              <a:rPr lang="ru-RU" sz="2400" dirty="0">
                <a:solidFill>
                  <a:srgbClr val="0070C0"/>
                </a:solidFill>
              </a:rPr>
              <a:t>, используя возможности растрового графического редактора.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221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007" y="188640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FF0000"/>
                </a:solidFill>
              </a:rPr>
              <a:t>II</a:t>
            </a:r>
            <a:r>
              <a:rPr lang="ru-RU" sz="2400" b="1" dirty="0" smtClean="0">
                <a:solidFill>
                  <a:srgbClr val="FF0000"/>
                </a:solidFill>
              </a:rPr>
              <a:t>. Актуализация </a:t>
            </a:r>
            <a:r>
              <a:rPr lang="ru-RU" sz="2400" b="1" dirty="0">
                <a:solidFill>
                  <a:srgbClr val="FF0000"/>
                </a:solidFill>
              </a:rPr>
              <a:t>знаний       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</a:t>
            </a:r>
            <a:endParaRPr lang="ru-RU" sz="2400" dirty="0">
              <a:solidFill>
                <a:srgbClr val="FF0000"/>
              </a:solidFill>
            </a:endParaRPr>
          </a:p>
          <a:p>
            <a:pPr algn="just"/>
            <a:r>
              <a:rPr lang="ru-RU" sz="2400" dirty="0">
                <a:solidFill>
                  <a:srgbClr val="0070C0"/>
                </a:solidFill>
              </a:rPr>
              <a:t>Но прежде чем перейти к изучению нового материала,  я предлагаю вспомнить темы прошлых занятий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2400" dirty="0">
              <a:solidFill>
                <a:srgbClr val="0070C0"/>
              </a:solidFill>
            </a:endParaRPr>
          </a:p>
          <a:p>
            <a:pPr algn="just"/>
            <a:r>
              <a:rPr lang="ru-RU" sz="2400" u="sng" dirty="0">
                <a:solidFill>
                  <a:srgbClr val="FF0000"/>
                </a:solidFill>
              </a:rPr>
              <a:t>Задание №1.</a:t>
            </a:r>
            <a:r>
              <a:rPr lang="ru-RU" sz="2400" dirty="0">
                <a:solidFill>
                  <a:srgbClr val="0070C0"/>
                </a:solidFill>
              </a:rPr>
              <a:t> Подпишите основные элементы компьютера. </a:t>
            </a:r>
            <a:endParaRPr lang="ru-RU" sz="2400" dirty="0" smtClean="0">
              <a:solidFill>
                <a:srgbClr val="0070C0"/>
              </a:solidFill>
            </a:endParaRPr>
          </a:p>
          <a:p>
            <a:pPr algn="just"/>
            <a:endParaRPr lang="ru-RU" sz="2400" dirty="0" smtClean="0">
              <a:solidFill>
                <a:srgbClr val="0070C0"/>
              </a:solidFill>
            </a:endParaRPr>
          </a:p>
          <a:p>
            <a:pPr algn="just"/>
            <a:endParaRPr lang="ru-RU" sz="2400" dirty="0">
              <a:solidFill>
                <a:srgbClr val="0070C0"/>
              </a:solidFill>
            </a:endParaRPr>
          </a:p>
          <a:p>
            <a:pPr algn="just"/>
            <a:r>
              <a:rPr lang="ru-RU" sz="2400" dirty="0">
                <a:solidFill>
                  <a:srgbClr val="0070C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968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91" y="188640"/>
            <a:ext cx="88569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Ответы: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Принтер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Колонки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Монитор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Процессор</a:t>
            </a:r>
          </a:p>
          <a:p>
            <a:pPr marL="342900" indent="-342900">
              <a:buAutoNum type="arabicPeriod" startAt="5"/>
            </a:pPr>
            <a:r>
              <a:rPr lang="ru-RU" sz="3200" dirty="0" smtClean="0">
                <a:solidFill>
                  <a:srgbClr val="0070C0"/>
                </a:solidFill>
              </a:rPr>
              <a:t>Клавиатура</a:t>
            </a:r>
          </a:p>
          <a:p>
            <a:pPr marL="342900" indent="-342900">
              <a:buAutoNum type="arabicPeriod" startAt="5"/>
            </a:pPr>
            <a:r>
              <a:rPr lang="ru-RU" sz="3200" dirty="0" smtClean="0">
                <a:solidFill>
                  <a:srgbClr val="0070C0"/>
                </a:solidFill>
              </a:rPr>
              <a:t>Мышь </a:t>
            </a:r>
          </a:p>
          <a:p>
            <a:pPr marL="342900" indent="-342900">
              <a:buAutoNum type="arabicPeriod" startAt="5"/>
            </a:pPr>
            <a:r>
              <a:rPr lang="ru-RU" sz="3200" dirty="0" smtClean="0">
                <a:solidFill>
                  <a:srgbClr val="0070C0"/>
                </a:solidFill>
              </a:rPr>
              <a:t>Память </a:t>
            </a:r>
          </a:p>
          <a:p>
            <a:pPr marL="342900" indent="-342900">
              <a:buAutoNum type="arabicPeriod" startAt="5"/>
            </a:pPr>
            <a:r>
              <a:rPr lang="ru-RU" sz="3200" dirty="0" smtClean="0">
                <a:solidFill>
                  <a:srgbClr val="0070C0"/>
                </a:solidFill>
              </a:rPr>
              <a:t>Жесткий </a:t>
            </a:r>
            <a:r>
              <a:rPr lang="ru-RU" sz="3200" dirty="0">
                <a:solidFill>
                  <a:srgbClr val="0070C0"/>
                </a:solidFill>
              </a:rPr>
              <a:t>диск (винчестер</a:t>
            </a:r>
            <a:r>
              <a:rPr lang="ru-RU" sz="3200" dirty="0" smtClean="0">
                <a:solidFill>
                  <a:srgbClr val="0070C0"/>
                </a:solidFill>
              </a:rPr>
              <a:t>)</a:t>
            </a:r>
          </a:p>
          <a:p>
            <a:pPr marL="342900" indent="-342900">
              <a:buAutoNum type="arabicPeriod" startAt="5"/>
            </a:pPr>
            <a:r>
              <a:rPr lang="ru-RU" sz="3200" dirty="0" smtClean="0">
                <a:solidFill>
                  <a:srgbClr val="0070C0"/>
                </a:solidFill>
              </a:rPr>
              <a:t>Дисковод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7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8569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Задание №2.</a:t>
            </a:r>
            <a:r>
              <a:rPr lang="ru-RU" dirty="0" smtClean="0"/>
              <a:t> </a:t>
            </a: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Каждому </a:t>
            </a:r>
            <a:r>
              <a:rPr lang="ru-RU" sz="2400" dirty="0">
                <a:solidFill>
                  <a:srgbClr val="0070C0"/>
                </a:solidFill>
              </a:rPr>
              <a:t>термину, указанному в левой части поставьте в соответствие его описание, приведенное в правой части.  </a:t>
            </a:r>
          </a:p>
        </p:txBody>
      </p:sp>
    </p:spTree>
    <p:extLst>
      <p:ext uri="{BB962C8B-B14F-4D97-AF65-F5344CB8AC3E}">
        <p14:creationId xmlns:p14="http://schemas.microsoft.com/office/powerpoint/2010/main" val="37906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268760"/>
              </p:ext>
            </p:extLst>
          </p:nvPr>
        </p:nvGraphicFramePr>
        <p:xfrm>
          <a:off x="0" y="1"/>
          <a:ext cx="9144000" cy="69494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88015"/>
                <a:gridCol w="1039829"/>
                <a:gridCol w="6016156"/>
              </a:tblGrid>
              <a:tr h="137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1. Модем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Устройство </a:t>
                      </a:r>
                      <a:r>
                        <a:rPr lang="ru-RU" sz="1800" dirty="0">
                          <a:effectLst/>
                        </a:rPr>
                        <a:t>для быстрого перемещения по экрану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37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2. Процессор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Информация находится в ней только во время работы компьютера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37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3. Оперативная </a:t>
                      </a:r>
                      <a:r>
                        <a:rPr lang="ru-RU" sz="2000" dirty="0">
                          <a:effectLst/>
                        </a:rPr>
                        <a:t>память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Устройство для обработки информации</a:t>
                      </a:r>
                      <a:endParaRPr lang="ru-RU" sz="2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37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4. Мышь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Устройство </a:t>
                      </a:r>
                      <a:r>
                        <a:rPr lang="ru-RU" sz="2000" dirty="0">
                          <a:effectLst/>
                        </a:rPr>
                        <a:t>для выхода в Интернет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37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5. Принтер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Устройство </a:t>
                      </a:r>
                      <a:r>
                        <a:rPr lang="ru-RU" sz="2000" dirty="0">
                          <a:effectLst/>
                        </a:rPr>
                        <a:t>для вывода информации на бумагу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cxnSp>
        <p:nvCxnSpPr>
          <p:cNvPr id="3" name="Прямая со стрелкой 2"/>
          <p:cNvCxnSpPr/>
          <p:nvPr/>
        </p:nvCxnSpPr>
        <p:spPr>
          <a:xfrm>
            <a:off x="1403648" y="908720"/>
            <a:ext cx="2232248" cy="367240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1403648" y="2564904"/>
            <a:ext cx="3024336" cy="576064"/>
          </a:xfrm>
          <a:prstGeom prst="straightConnector1">
            <a:avLst/>
          </a:prstGeom>
          <a:ln w="63500">
            <a:solidFill>
              <a:srgbClr val="990F8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619672" y="2564904"/>
            <a:ext cx="1728192" cy="1440160"/>
          </a:xfrm>
          <a:prstGeom prst="straightConnector1">
            <a:avLst/>
          </a:prstGeom>
          <a:ln w="635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619672" y="1052736"/>
            <a:ext cx="1728192" cy="4176464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619672" y="6093296"/>
            <a:ext cx="1872208" cy="216024"/>
          </a:xfrm>
          <a:prstGeom prst="straightConnector1">
            <a:avLst/>
          </a:prstGeom>
          <a:ln w="635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16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1577</TotalTime>
  <Words>1137</Words>
  <Application>Microsoft Office PowerPoint</Application>
  <PresentationFormat>Экран (4:3)</PresentationFormat>
  <Paragraphs>164</Paragraphs>
  <Slides>30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Поток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Нурсиль</dc:creator>
  <cp:lastModifiedBy>Нурсиль</cp:lastModifiedBy>
  <cp:revision>83</cp:revision>
  <dcterms:created xsi:type="dcterms:W3CDTF">2012-02-21T15:02:32Z</dcterms:created>
  <dcterms:modified xsi:type="dcterms:W3CDTF">2012-03-17T10:42:41Z</dcterms:modified>
</cp:coreProperties>
</file>